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304" r:id="rId9"/>
    <p:sldId id="305" r:id="rId10"/>
    <p:sldId id="264" r:id="rId11"/>
    <p:sldId id="306" r:id="rId12"/>
    <p:sldId id="307" r:id="rId13"/>
    <p:sldId id="265" r:id="rId14"/>
    <p:sldId id="280" r:id="rId15"/>
    <p:sldId id="28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308" r:id="rId26"/>
    <p:sldId id="275" r:id="rId27"/>
    <p:sldId id="276" r:id="rId28"/>
    <p:sldId id="277" r:id="rId29"/>
    <p:sldId id="278" r:id="rId30"/>
    <p:sldId id="279" r:id="rId31"/>
    <p:sldId id="286" r:id="rId32"/>
    <p:sldId id="281" r:id="rId33"/>
    <p:sldId id="282" r:id="rId34"/>
    <p:sldId id="287" r:id="rId35"/>
    <p:sldId id="288" r:id="rId36"/>
    <p:sldId id="283" r:id="rId37"/>
    <p:sldId id="284" r:id="rId38"/>
    <p:sldId id="289" r:id="rId39"/>
    <p:sldId id="290" r:id="rId40"/>
    <p:sldId id="302" r:id="rId41"/>
    <p:sldId id="291" r:id="rId42"/>
    <p:sldId id="295" r:id="rId43"/>
    <p:sldId id="292" r:id="rId44"/>
    <p:sldId id="293" r:id="rId45"/>
    <p:sldId id="294" r:id="rId46"/>
    <p:sldId id="296" r:id="rId47"/>
    <p:sldId id="297" r:id="rId48"/>
    <p:sldId id="298" r:id="rId49"/>
    <p:sldId id="300" r:id="rId50"/>
    <p:sldId id="303" r:id="rId51"/>
    <p:sldId id="299" r:id="rId52"/>
    <p:sldId id="301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7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22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49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192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1717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784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759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1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02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7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61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6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55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03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58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367D5-0475-4C03-BC46-F4E44DC5AFF6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E5449D9-6481-40F7-B306-660FE3782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85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icat.com.cn/download/navicat-premium-lit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数据库内容大纲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112936" y="764582"/>
            <a:ext cx="672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 </a:t>
            </a:r>
            <a:r>
              <a:rPr lang="zh-CN" altLang="en-US" dirty="0" smtClean="0"/>
              <a:t>数据库入门到实用讲解。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12936" y="1398311"/>
            <a:ext cx="672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PostgreSQL </a:t>
            </a:r>
            <a:r>
              <a:rPr lang="zh-CN" altLang="en-US" dirty="0" smtClean="0"/>
              <a:t>数据库入门到实用讲解。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12936" y="2032040"/>
            <a:ext cx="672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Oracle </a:t>
            </a:r>
            <a:r>
              <a:rPr lang="zh-CN" altLang="en-US" dirty="0" smtClean="0"/>
              <a:t>数据库入门到实用讲解。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112936" y="2738034"/>
            <a:ext cx="9665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具体内容：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数据库软件的安装。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图形工具的使用。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数据库，表结构的创建。</a:t>
            </a:r>
            <a:endParaRPr lang="en-US" altLang="zh-CN" dirty="0" smtClean="0"/>
          </a:p>
          <a:p>
            <a:r>
              <a:rPr lang="en-US" altLang="zh-CN" dirty="0" smtClean="0"/>
              <a:t>4.DML</a:t>
            </a:r>
            <a:r>
              <a:rPr lang="zh-CN" altLang="en-US" dirty="0" smtClean="0"/>
              <a:t>数据操作语言，数据的增删改查。</a:t>
            </a:r>
            <a:r>
              <a:rPr lang="en-US" altLang="zh-CN" dirty="0" smtClean="0"/>
              <a:t>INSERT \ DELETE \ UPDATE \ SELECT</a:t>
            </a:r>
          </a:p>
          <a:p>
            <a:r>
              <a:rPr lang="en-US" altLang="zh-CN" dirty="0" smtClean="0"/>
              <a:t>5.DDL</a:t>
            </a:r>
            <a:r>
              <a:rPr lang="zh-CN" altLang="en-US" dirty="0" smtClean="0"/>
              <a:t>数据</a:t>
            </a:r>
            <a:r>
              <a:rPr lang="zh-CN" altLang="en-US" dirty="0"/>
              <a:t>定义</a:t>
            </a:r>
            <a:r>
              <a:rPr lang="zh-CN" altLang="en-US" dirty="0" smtClean="0"/>
              <a:t>语言。</a:t>
            </a:r>
            <a:r>
              <a:rPr lang="en-US" altLang="zh-CN" dirty="0"/>
              <a:t>CREATE \ ALTER \ DROP \ RENAME \ </a:t>
            </a:r>
            <a:r>
              <a:rPr lang="en-US" altLang="zh-CN" dirty="0" smtClean="0"/>
              <a:t>TRUNCATE</a:t>
            </a:r>
          </a:p>
          <a:p>
            <a:r>
              <a:rPr lang="en-US" altLang="zh-CN" dirty="0" smtClean="0"/>
              <a:t>6.DCL</a:t>
            </a:r>
            <a:r>
              <a:rPr lang="zh-CN" altLang="en-US" dirty="0" smtClean="0"/>
              <a:t>数据控制语言。</a:t>
            </a:r>
            <a:r>
              <a:rPr lang="en-US" altLang="zh-CN" dirty="0" smtClean="0"/>
              <a:t>COMMIT \ ROLLBACK \ SAVEPOINT \ GRANT \ REVOKE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9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93024" y="-33819"/>
            <a:ext cx="495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-windows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087105" y="392623"/>
            <a:ext cx="70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安装的时候路径不要有中文字符与中文空格。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87105" y="800746"/>
            <a:ext cx="812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安装完成后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版看是否配置环境变量，用命令框输入</a:t>
            </a:r>
            <a:r>
              <a:rPr lang="en-US" altLang="zh-CN" dirty="0" smtClean="0"/>
              <a:t>[</a:t>
            </a:r>
            <a:r>
              <a:rPr lang="en-US" altLang="zh-CN" dirty="0" err="1" smtClean="0">
                <a:latin typeface="+mj-ea"/>
                <a:ea typeface="+mj-ea"/>
              </a:rPr>
              <a:t>mysql</a:t>
            </a:r>
            <a:r>
              <a:rPr lang="en-US" altLang="zh-CN" dirty="0" smtClean="0">
                <a:latin typeface="+mj-ea"/>
                <a:ea typeface="+mj-ea"/>
              </a:rPr>
              <a:t> --version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，不带中括号。如果没有出现下图。则需要配置一下环境变量，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52" y="1533763"/>
            <a:ext cx="6238875" cy="695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07" y="3126937"/>
            <a:ext cx="4361269" cy="3692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3437" y="2393920"/>
            <a:ext cx="3936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环境变量配置</a:t>
            </a:r>
            <a:r>
              <a:rPr lang="zh-CN" altLang="en-US" dirty="0" smtClean="0"/>
              <a:t>，右键计算机点击属性，点击高级系统设置，点击环境变量。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230" y="3040251"/>
            <a:ext cx="5770536" cy="37720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79390" y="2355742"/>
            <a:ext cx="514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点击系统变量的</a:t>
            </a:r>
            <a:r>
              <a:rPr lang="en-US" altLang="zh-CN" dirty="0" smtClean="0"/>
              <a:t>Path,</a:t>
            </a:r>
            <a:r>
              <a:rPr lang="zh-CN" altLang="en-US" dirty="0" smtClean="0"/>
              <a:t>找到自己安装的</a:t>
            </a:r>
            <a:r>
              <a:rPr lang="en-US" altLang="zh-CN" dirty="0" smtClean="0"/>
              <a:t>mysql.exe</a:t>
            </a:r>
            <a:r>
              <a:rPr lang="zh-CN" altLang="en-US" dirty="0" smtClean="0"/>
              <a:t>的路径，点击新建如下图将路径增加进去。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67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3132" y="82658"/>
            <a:ext cx="476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2" y="605878"/>
            <a:ext cx="7709295" cy="6200338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 flipH="1">
            <a:off x="9362447" y="4220706"/>
            <a:ext cx="650928" cy="299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87553" y="4047356"/>
            <a:ext cx="170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环境变量设置。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333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67" y="1174394"/>
            <a:ext cx="8566156" cy="56009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2949" y="702590"/>
            <a:ext cx="5651715" cy="37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接上页，终端命令永久生效。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63132" y="82658"/>
            <a:ext cx="476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2459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04102" y="101878"/>
            <a:ext cx="244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的登录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329912" y="625098"/>
            <a:ext cx="6669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使用命令框登录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。登录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用户。可以用密码明文方式</a:t>
            </a:r>
            <a:endParaRPr lang="en-US" altLang="zh-CN" dirty="0" smtClean="0"/>
          </a:p>
          <a:p>
            <a:r>
              <a:rPr lang="zh-CN" altLang="en-US" dirty="0" smtClean="0"/>
              <a:t>输入命令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 –</a:t>
            </a:r>
            <a:r>
              <a:rPr lang="en-US" altLang="zh-CN" dirty="0" err="1" smtClean="0"/>
              <a:t>uroot</a:t>
            </a:r>
            <a:r>
              <a:rPr lang="en-US" altLang="zh-CN" dirty="0" smtClean="0"/>
              <a:t> –p123456]</a:t>
            </a:r>
            <a:r>
              <a:rPr lang="zh-CN" altLang="en-US" dirty="0" smtClean="0"/>
              <a:t>的方式进入，这里</a:t>
            </a:r>
            <a:r>
              <a:rPr lang="en-US" altLang="zh-CN" dirty="0" smtClean="0"/>
              <a:t>-p</a:t>
            </a:r>
            <a:r>
              <a:rPr lang="zh-CN" altLang="en-US" dirty="0" smtClean="0"/>
              <a:t>后面跟着的是安装时设置的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用户密码。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79" y="1548428"/>
            <a:ext cx="5907155" cy="21725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032" y="4461136"/>
            <a:ext cx="5911257" cy="22274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29912" y="3767887"/>
            <a:ext cx="6111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如果电脑上有多个</a:t>
            </a:r>
            <a:r>
              <a:rPr lang="en-US" altLang="zh-CN" b="1" dirty="0" err="1" smtClean="0">
                <a:solidFill>
                  <a:srgbClr val="FF0000"/>
                </a:solidFill>
              </a:rPr>
              <a:t>mysql</a:t>
            </a:r>
            <a:r>
              <a:rPr lang="zh-CN" altLang="en-US" b="1" dirty="0" smtClean="0">
                <a:solidFill>
                  <a:srgbClr val="FF0000"/>
                </a:solidFill>
              </a:rPr>
              <a:t>版本，可以使用 </a:t>
            </a:r>
            <a:r>
              <a:rPr lang="en-US" altLang="zh-CN" b="1" dirty="0" smtClean="0">
                <a:solidFill>
                  <a:srgbClr val="FF0000"/>
                </a:solidFill>
              </a:rPr>
              <a:t>–h(</a:t>
            </a:r>
            <a:r>
              <a:rPr lang="zh-CN" altLang="en-US" b="1" dirty="0" smtClean="0">
                <a:solidFill>
                  <a:srgbClr val="FF0000"/>
                </a:solidFill>
              </a:rPr>
              <a:t>地址</a:t>
            </a:r>
            <a:r>
              <a:rPr lang="en-US" altLang="zh-CN" b="1" dirty="0" smtClean="0">
                <a:solidFill>
                  <a:srgbClr val="FF0000"/>
                </a:solidFill>
              </a:rPr>
              <a:t>) –P(</a:t>
            </a:r>
            <a:r>
              <a:rPr lang="zh-CN" altLang="en-US" b="1" dirty="0" smtClean="0">
                <a:solidFill>
                  <a:srgbClr val="FF0000"/>
                </a:solidFill>
              </a:rPr>
              <a:t>端口号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</a:rPr>
              <a:t>，如下图不要带小括号，进行连接。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11892" y="5000787"/>
            <a:ext cx="23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退出登录状态命令是</a:t>
            </a:r>
            <a:endParaRPr lang="en-US" altLang="zh-CN" dirty="0" smtClean="0"/>
          </a:p>
          <a:p>
            <a:r>
              <a:rPr lang="en-US" altLang="zh-CN" dirty="0" smtClean="0"/>
              <a:t>exit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quit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31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33" y="2106639"/>
            <a:ext cx="7686675" cy="4514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4353" y="143207"/>
            <a:ext cx="4543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的常用修改密码命令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056108" y="904068"/>
            <a:ext cx="690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打开命令提示框，登录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set password for </a:t>
            </a:r>
            <a:r>
              <a:rPr lang="en-US" altLang="zh-CN" dirty="0" err="1" smtClean="0"/>
              <a:t>root@localhost</a:t>
            </a:r>
            <a:r>
              <a:rPr lang="en-US" altLang="zh-CN" dirty="0" smtClean="0"/>
              <a:t> = password(‘</a:t>
            </a:r>
            <a:r>
              <a:rPr lang="zh-CN" altLang="en-US" dirty="0" smtClean="0"/>
              <a:t>新密码</a:t>
            </a:r>
            <a:r>
              <a:rPr lang="en-US" altLang="zh-CN" dirty="0" smtClean="0"/>
              <a:t>’);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9442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34353" y="143207"/>
            <a:ext cx="506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忘记</a:t>
            </a:r>
            <a:r>
              <a:rPr lang="en-US" altLang="zh-CN" sz="2800" b="1" dirty="0" smtClean="0"/>
              <a:t>root</a:t>
            </a:r>
            <a:r>
              <a:rPr lang="zh-CN" altLang="en-US" sz="2800" b="1" dirty="0" smtClean="0"/>
              <a:t>密码重置操作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32" y="1011829"/>
            <a:ext cx="100679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85" y="712921"/>
            <a:ext cx="7808804" cy="32036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85" y="4008866"/>
            <a:ext cx="2667000" cy="2457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186766" y="4262034"/>
            <a:ext cx="286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安装后默认自带的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个库。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67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11" y="620588"/>
            <a:ext cx="9561852" cy="1847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811" y="2636270"/>
            <a:ext cx="9561852" cy="31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9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42" y="770842"/>
            <a:ext cx="9666308" cy="15357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442" y="2386634"/>
            <a:ext cx="9653771" cy="17345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442" y="4205102"/>
            <a:ext cx="9653771" cy="1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1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08" y="811537"/>
            <a:ext cx="8756543" cy="1580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08" y="2468849"/>
            <a:ext cx="8752398" cy="36529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108" y="6121831"/>
            <a:ext cx="24574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4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数据库概述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546889" y="759417"/>
            <a:ext cx="342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为什么要使用数据库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89" y="1258587"/>
            <a:ext cx="9023727" cy="14963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46889" y="2944678"/>
            <a:ext cx="342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 数据库相关概念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89" y="3586181"/>
            <a:ext cx="8853730" cy="27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8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75" y="1237451"/>
            <a:ext cx="10712003" cy="22703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75" y="3507783"/>
            <a:ext cx="10712003" cy="31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15" y="1419883"/>
            <a:ext cx="11296651" cy="19851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6" y="3405069"/>
            <a:ext cx="112966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8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84" y="892202"/>
            <a:ext cx="9775152" cy="17662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84" y="3102500"/>
            <a:ext cx="9775152" cy="17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0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97" y="874192"/>
            <a:ext cx="8296760" cy="58622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8623" y="138697"/>
            <a:ext cx="678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</a:t>
            </a:r>
            <a:r>
              <a:rPr lang="en-US" altLang="zh-CN" sz="2800" b="1" dirty="0" smtClean="0"/>
              <a:t>-windows</a:t>
            </a:r>
            <a:r>
              <a:rPr lang="zh-CN" altLang="en-US" sz="2800" b="1" dirty="0" smtClean="0"/>
              <a:t>系统下字符集错误处理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05253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51" y="1037235"/>
            <a:ext cx="8270929" cy="3520733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2813763" y="4472652"/>
            <a:ext cx="201475" cy="39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48367" y="4778644"/>
            <a:ext cx="280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字符串比较规则。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592665" y="4778644"/>
            <a:ext cx="2953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修改完之后重启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服务。</a:t>
            </a:r>
            <a:endParaRPr lang="en-US" altLang="zh-CN" dirty="0" smtClean="0"/>
          </a:p>
          <a:p>
            <a:r>
              <a:rPr lang="zh-CN" altLang="en-US" dirty="0" smtClean="0"/>
              <a:t>在任务管理器，服务找到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的服务。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45" y="4582990"/>
            <a:ext cx="2574344" cy="21656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623" y="138697"/>
            <a:ext cx="678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</a:t>
            </a:r>
            <a:r>
              <a:rPr lang="en-US" altLang="zh-CN" sz="2800" b="1" dirty="0" smtClean="0"/>
              <a:t>-windows</a:t>
            </a:r>
            <a:r>
              <a:rPr lang="zh-CN" altLang="en-US" sz="2800" b="1" dirty="0" smtClean="0"/>
              <a:t>系统下字符集错误处理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12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78623" y="138697"/>
            <a:ext cx="678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系统下字符集错误处理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44" y="764583"/>
            <a:ext cx="3157440" cy="60934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213" y="1115878"/>
            <a:ext cx="5825127" cy="51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8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29" y="1365580"/>
            <a:ext cx="9130728" cy="51824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04833" y="97368"/>
            <a:ext cx="299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的使用演示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076773" y="857573"/>
            <a:ext cx="4633993" cy="382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重新输入命令，查看</a:t>
            </a:r>
            <a:r>
              <a:rPr lang="zh-CN" altLang="en-US" dirty="0" smtClean="0"/>
              <a:t>字符集，与排序规则。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38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60915" y="92201"/>
            <a:ext cx="561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使用图形工具操作</a:t>
            </a:r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数据库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80" y="676516"/>
            <a:ext cx="10306829" cy="971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18468" y="1735810"/>
            <a:ext cx="766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使用比较多的是</a:t>
            </a:r>
            <a:r>
              <a:rPr lang="en-US" altLang="zh-CN" dirty="0" err="1" smtClean="0"/>
              <a:t>Navicat,SQLyog,dbeaver</a:t>
            </a:r>
            <a:r>
              <a:rPr lang="zh-CN" altLang="en-US" dirty="0" smtClean="0"/>
              <a:t>。这里用</a:t>
            </a:r>
            <a:r>
              <a:rPr lang="en-US" altLang="zh-CN" dirty="0" err="1" smtClean="0"/>
              <a:t>Navicat</a:t>
            </a:r>
            <a:r>
              <a:rPr lang="zh-CN" altLang="en-US" dirty="0" smtClean="0"/>
              <a:t>进行教学。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18468" y="2335078"/>
            <a:ext cx="9304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Navicat Premium Lite 是 Navicat 的精简版，它包含了用户执行主要的基本数据库操作所需的核心功能</a:t>
            </a:r>
            <a:r>
              <a:rPr lang="zh-CN" altLang="zh-CN" dirty="0" smtClean="0"/>
              <a:t>。它</a:t>
            </a:r>
            <a:r>
              <a:rPr lang="zh-CN" altLang="zh-CN" dirty="0"/>
              <a:t>允许你同时连接到各种数据库平台，包括 MySQL、PostgreSQL、SQL Server、Oracle、MariaDB，以及 Redis 和 MongoDB 等NoSQL 数据库，所有这些操作都可以通过一个应用程序来完成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0052FF"/>
                </a:solidFill>
                <a:latin typeface="Arial" panose="020B0604020202020204" pitchFamily="34" charset="0"/>
              </a:rPr>
              <a:t>官方免费下载地址</a:t>
            </a:r>
            <a:r>
              <a:rPr lang="zh-CN" altLang="zh-CN" dirty="0">
                <a:latin typeface="Arial" panose="020B0604020202020204" pitchFamily="34" charset="0"/>
              </a:rPr>
              <a:t>：</a:t>
            </a:r>
            <a:r>
              <a:rPr lang="zh-CN" altLang="zh-CN" u="sng" dirty="0">
                <a:latin typeface="Arial" panose="020B0604020202020204" pitchFamily="34" charset="0"/>
                <a:hlinkClick r:id="rId3"/>
              </a:rPr>
              <a:t>https://www.navicat.com.cn/download/navicat-premium-</a:t>
            </a:r>
            <a:r>
              <a:rPr lang="zh-CN" altLang="zh-CN" u="sng" dirty="0" smtClean="0">
                <a:latin typeface="Arial" panose="020B0604020202020204" pitchFamily="34" charset="0"/>
                <a:hlinkClick r:id="rId3"/>
              </a:rPr>
              <a:t>lite</a:t>
            </a:r>
            <a:r>
              <a:rPr lang="en-US" altLang="zh-CN" u="sng" dirty="0" smtClean="0">
                <a:latin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66" y="3947865"/>
            <a:ext cx="9725025" cy="371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217" y="4636980"/>
            <a:ext cx="9772650" cy="4667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30278" y="5439905"/>
            <a:ext cx="535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安装后用邮箱注册并激活一下</a:t>
            </a:r>
            <a:r>
              <a:rPr lang="en-US" altLang="zh-CN" dirty="0" smtClean="0"/>
              <a:t>navicat17 lite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8695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60915" y="92201"/>
            <a:ext cx="561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操作</a:t>
            </a:r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数据库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22" y="916831"/>
            <a:ext cx="4628989" cy="1481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7322" y="491041"/>
            <a:ext cx="714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与我们使用命令行操作数据库一样。首选要连接数据库，点击连接。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864" y="2746761"/>
            <a:ext cx="5047345" cy="40647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7322" y="2331302"/>
            <a:ext cx="340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，点击下一步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452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45" y="881798"/>
            <a:ext cx="5065591" cy="40647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0413" y="1317256"/>
            <a:ext cx="56517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>
                <a:solidFill>
                  <a:srgbClr val="FF0000"/>
                </a:solidFill>
              </a:rPr>
              <a:t>连接名称</a:t>
            </a:r>
            <a:r>
              <a:rPr lang="zh-CN" altLang="en-US" dirty="0" smtClean="0"/>
              <a:t>：起一个名字即可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一般用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地址进行命名。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，比如</a:t>
            </a:r>
            <a:r>
              <a:rPr lang="en-US" altLang="zh-CN" dirty="0" smtClean="0"/>
              <a:t>localhost,mysql127.0.0.1</a:t>
            </a:r>
            <a:r>
              <a:rPr lang="zh-CN" altLang="en-US" dirty="0" smtClean="0"/>
              <a:t>之类的，这只是一个连接标识与数据库名称无关。</a:t>
            </a:r>
            <a:endParaRPr lang="en-US" altLang="zh-CN" dirty="0" smtClean="0"/>
          </a:p>
          <a:p>
            <a:r>
              <a:rPr lang="en-US" altLang="zh-CN" dirty="0" smtClean="0"/>
              <a:t>3.2</a:t>
            </a:r>
            <a:r>
              <a:rPr lang="zh-CN" altLang="en-US" dirty="0" smtClean="0">
                <a:solidFill>
                  <a:srgbClr val="FF0000"/>
                </a:solidFill>
              </a:rPr>
              <a:t>主机</a:t>
            </a:r>
            <a:r>
              <a:rPr lang="zh-CN" altLang="en-US" dirty="0" smtClean="0"/>
              <a:t>：这里本机可以直接用</a:t>
            </a:r>
            <a:r>
              <a:rPr lang="en-US" altLang="zh-CN" dirty="0" smtClean="0"/>
              <a:t>localhost</a:t>
            </a:r>
            <a:r>
              <a:rPr lang="zh-CN" altLang="en-US" dirty="0" smtClean="0"/>
              <a:t>，或者</a:t>
            </a:r>
            <a:r>
              <a:rPr lang="en-US" altLang="zh-CN" dirty="0" smtClean="0"/>
              <a:t>127.0.0.1</a:t>
            </a:r>
            <a:r>
              <a:rPr lang="zh-CN" altLang="en-US" dirty="0" smtClean="0"/>
              <a:t>，远程服务器数据库就要写对应的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地址。</a:t>
            </a:r>
            <a:endParaRPr lang="en-US" altLang="zh-CN" dirty="0" smtClean="0"/>
          </a:p>
          <a:p>
            <a:r>
              <a:rPr lang="en-US" altLang="zh-CN" dirty="0" smtClean="0"/>
              <a:t>3.3</a:t>
            </a:r>
            <a:r>
              <a:rPr lang="zh-CN" altLang="en-US" dirty="0" smtClean="0">
                <a:solidFill>
                  <a:srgbClr val="FF0000"/>
                </a:solidFill>
              </a:rPr>
              <a:t>端口</a:t>
            </a:r>
            <a:r>
              <a:rPr lang="zh-CN" altLang="en-US" dirty="0" smtClean="0"/>
              <a:t>：这里填写服务的占用端口，本地默认安装时是</a:t>
            </a:r>
            <a:r>
              <a:rPr lang="en-US" altLang="zh-CN" dirty="0" smtClean="0"/>
              <a:t>3306</a:t>
            </a:r>
            <a:r>
              <a:rPr lang="zh-CN" altLang="en-US" dirty="0" smtClean="0"/>
              <a:t>。远程服务器数据库要根据对应放出的实际端口地址填写。</a:t>
            </a:r>
            <a:endParaRPr lang="en-US" altLang="zh-CN" dirty="0" smtClean="0"/>
          </a:p>
          <a:p>
            <a:r>
              <a:rPr lang="en-US" altLang="zh-CN" dirty="0" smtClean="0"/>
              <a:t>3.4</a:t>
            </a:r>
            <a:r>
              <a:rPr lang="zh-CN" altLang="en-US" dirty="0" smtClean="0">
                <a:solidFill>
                  <a:srgbClr val="FF0000"/>
                </a:solidFill>
              </a:rPr>
              <a:t>用户名</a:t>
            </a:r>
            <a:r>
              <a:rPr lang="zh-CN" altLang="en-US" dirty="0" smtClean="0"/>
              <a:t>：就是要登录数据库的用户名，开发默认使用的是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用户。实际工作中根据具体情况填写。</a:t>
            </a:r>
            <a:endParaRPr lang="en-US" altLang="zh-CN" dirty="0" smtClean="0"/>
          </a:p>
          <a:p>
            <a:r>
              <a:rPr lang="en-US" altLang="zh-CN" dirty="0" smtClean="0"/>
              <a:t>3.5</a:t>
            </a:r>
            <a:r>
              <a:rPr lang="zh-CN" altLang="en-US" dirty="0" smtClean="0">
                <a:solidFill>
                  <a:srgbClr val="FF0000"/>
                </a:solidFill>
              </a:rPr>
              <a:t>密码</a:t>
            </a:r>
            <a:r>
              <a:rPr lang="zh-CN" altLang="en-US" dirty="0" smtClean="0"/>
              <a:t>：即是对应的密码。可以勾中保存密码以后不用每次都要输入。</a:t>
            </a:r>
            <a:endParaRPr lang="en-US" altLang="zh-CN" dirty="0" smtClean="0"/>
          </a:p>
          <a:p>
            <a:r>
              <a:rPr lang="zh-CN" altLang="en-US" dirty="0" smtClean="0"/>
              <a:t>填写完成后可以用测试连接查看是否填写正确。</a:t>
            </a:r>
            <a:endParaRPr lang="en-US" altLang="zh-CN" dirty="0" smtClean="0"/>
          </a:p>
          <a:p>
            <a:r>
              <a:rPr lang="zh-CN" altLang="en-US" dirty="0" smtClean="0"/>
              <a:t>然后点击确定，创建连接成功。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45" y="5043542"/>
            <a:ext cx="3543543" cy="44831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60915" y="92201"/>
            <a:ext cx="561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操作</a:t>
            </a:r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数据库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1901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67185" y="585213"/>
            <a:ext cx="39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 数据库与数据库管理系统的关系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数据库概述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035978"/>
            <a:ext cx="7201465" cy="2769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67184" y="3962908"/>
            <a:ext cx="39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 常用的数据库管理系统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4623923"/>
            <a:ext cx="8932191" cy="9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26" y="1956419"/>
            <a:ext cx="8387732" cy="23557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03" y="872022"/>
            <a:ext cx="5743575" cy="981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90426" y="122369"/>
            <a:ext cx="691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mysql8.0</a:t>
            </a:r>
            <a:r>
              <a:rPr lang="zh-CN" altLang="en-US" dirty="0" smtClean="0"/>
              <a:t>如果使用</a:t>
            </a:r>
            <a:r>
              <a:rPr lang="en-US" altLang="zh-CN" dirty="0" smtClean="0"/>
              <a:t>sha256</a:t>
            </a:r>
            <a:r>
              <a:rPr lang="zh-CN" altLang="en-US" dirty="0" smtClean="0"/>
              <a:t>加密方式，用图形工具出现以下错误时，使用命令行修改加密规则，或者升级图形化工具。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743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95" y="969693"/>
            <a:ext cx="7867650" cy="1457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8304" y="324677"/>
            <a:ext cx="323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数据库使用的流程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95" y="3167356"/>
            <a:ext cx="9120187" cy="30612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19580" y="2655376"/>
            <a:ext cx="5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标识符命名规则。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6102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34718" y="71537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创建数据库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92" y="2282774"/>
            <a:ext cx="3106687" cy="375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9698" y="1358684"/>
            <a:ext cx="433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右键单击要创建数据库的连接，如下图：</a:t>
            </a:r>
            <a:endParaRPr lang="en-US" altLang="zh-CN" dirty="0" smtClean="0"/>
          </a:p>
          <a:p>
            <a:r>
              <a:rPr lang="zh-CN" altLang="en-US" dirty="0" smtClean="0"/>
              <a:t>在右键菜单中选择</a:t>
            </a:r>
            <a:r>
              <a:rPr lang="zh-CN" altLang="en-US" dirty="0" smtClean="0">
                <a:solidFill>
                  <a:srgbClr val="FF0000"/>
                </a:solidFill>
              </a:rPr>
              <a:t>新建数据库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462" y="2349920"/>
            <a:ext cx="4694534" cy="4172919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5439905" y="862739"/>
            <a:ext cx="38465" cy="5610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165462" y="1149173"/>
            <a:ext cx="414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输入一个数据库名称，字符集，排序规则。字符集排序规则建议如图选择。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因为修改了</a:t>
            </a:r>
            <a:r>
              <a:rPr lang="en-US" altLang="zh-CN" dirty="0" smtClean="0">
                <a:solidFill>
                  <a:srgbClr val="FF0000"/>
                </a:solidFill>
              </a:rPr>
              <a:t>mysql.ini</a:t>
            </a:r>
            <a:r>
              <a:rPr lang="zh-CN" altLang="en-US" dirty="0" smtClean="0">
                <a:solidFill>
                  <a:srgbClr val="FF0000"/>
                </a:solidFill>
              </a:rPr>
              <a:t>配置文件，也可以不选择字符集与排序规则，默认是</a:t>
            </a:r>
            <a:r>
              <a:rPr lang="en-US" altLang="zh-CN" dirty="0" smtClean="0">
                <a:solidFill>
                  <a:srgbClr val="FF0000"/>
                </a:solidFill>
              </a:rPr>
              <a:t>utf8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34718" y="71537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创建数据库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629904" y="935065"/>
            <a:ext cx="3409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我们可以点击一下</a:t>
            </a:r>
            <a:r>
              <a:rPr lang="en-US" altLang="zh-CN" dirty="0" smtClean="0"/>
              <a:t>SQL</a:t>
            </a:r>
            <a:r>
              <a:rPr lang="zh-CN" altLang="en-US" dirty="0"/>
              <a:t>预</a:t>
            </a:r>
            <a:r>
              <a:rPr lang="zh-CN" altLang="en-US" dirty="0" smtClean="0"/>
              <a:t>览。如下图，这就是实际图形工具向数据库发出的建表语句命令。我们也可以将命令复制出来直接在图形界面，或者命令提示符运行。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01" y="2448734"/>
            <a:ext cx="4269092" cy="378667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739539" y="1022888"/>
            <a:ext cx="0" cy="548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302644" y="1022888"/>
            <a:ext cx="410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这里我们直接点击确定创建数据库。</a:t>
            </a:r>
            <a:endParaRPr lang="en-US" altLang="zh-CN" dirty="0" smtClean="0"/>
          </a:p>
          <a:p>
            <a:r>
              <a:rPr lang="zh-CN" altLang="en-US" dirty="0" smtClean="0"/>
              <a:t>数据库创建完毕，默认关闭状态，我们双击打开。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912" y="2448734"/>
            <a:ext cx="4124325" cy="571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536" y="3522750"/>
            <a:ext cx="40290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77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9152" y="143862"/>
            <a:ext cx="320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的数据类型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09" y="787562"/>
            <a:ext cx="9756586" cy="55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6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6" y="1549830"/>
            <a:ext cx="8816873" cy="40320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17010" y="112866"/>
            <a:ext cx="4708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的常用数据类型介绍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864446" y="636086"/>
            <a:ext cx="7981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常用的类型整型用</a:t>
            </a:r>
            <a:r>
              <a:rPr lang="en-US" altLang="zh-CN" dirty="0" smtClean="0"/>
              <a:t>INT</a:t>
            </a:r>
            <a:r>
              <a:rPr lang="zh-CN" altLang="en-US" dirty="0" smtClean="0"/>
              <a:t>，字符串用</a:t>
            </a:r>
            <a:r>
              <a:rPr lang="en-US" altLang="zh-CN" dirty="0" smtClean="0"/>
              <a:t>VARCHAR</a:t>
            </a:r>
            <a:r>
              <a:rPr lang="zh-CN" altLang="en-US" dirty="0" smtClean="0"/>
              <a:t>，浮点用</a:t>
            </a:r>
            <a:r>
              <a:rPr lang="en-US" altLang="zh-CN" dirty="0" smtClean="0"/>
              <a:t>DOUBLE</a:t>
            </a:r>
            <a:r>
              <a:rPr lang="zh-CN" altLang="en-US" dirty="0" smtClean="0"/>
              <a:t>，日期用</a:t>
            </a:r>
            <a:r>
              <a:rPr lang="en-US" altLang="zh-CN" dirty="0" smtClean="0"/>
              <a:t>DATE</a:t>
            </a:r>
            <a:r>
              <a:rPr lang="zh-CN" altLang="en-US" dirty="0" smtClean="0"/>
              <a:t>，带时分秒的日期用</a:t>
            </a:r>
            <a:r>
              <a:rPr lang="en-US" altLang="zh-CN" dirty="0" smtClean="0"/>
              <a:t>DATETIME</a:t>
            </a:r>
            <a:r>
              <a:rPr lang="zh-CN" altLang="en-US" dirty="0" smtClean="0"/>
              <a:t>，更精确的日期用</a:t>
            </a:r>
            <a:r>
              <a:rPr lang="en-US" altLang="zh-CN" dirty="0" smtClean="0"/>
              <a:t>TIMESTAMP</a:t>
            </a:r>
            <a:r>
              <a:rPr lang="zh-CN" altLang="en-US" dirty="0"/>
              <a:t>，</a:t>
            </a:r>
            <a:r>
              <a:rPr lang="zh-CN" altLang="en-US" dirty="0" smtClean="0"/>
              <a:t>长文本可以用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类型。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40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34718" y="71537"/>
            <a:ext cx="368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创建表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82" y="2030847"/>
            <a:ext cx="3936510" cy="40548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6096" y="1332897"/>
            <a:ext cx="357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右键点击表，在右键菜单中点击新建表。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142" y="2477472"/>
            <a:ext cx="7116421" cy="2649641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830305" y="1146875"/>
            <a:ext cx="20664" cy="5455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10752" y="1351448"/>
            <a:ext cx="623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右边区域会出现一个可编辑界面。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074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68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创建表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492285" y="625099"/>
            <a:ext cx="31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比如我们创建一个雇员表。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679900"/>
              </p:ext>
            </p:extLst>
          </p:nvPr>
        </p:nvGraphicFramePr>
        <p:xfrm>
          <a:off x="2693263" y="1060101"/>
          <a:ext cx="5603496" cy="2722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743"/>
                <a:gridCol w="1918921"/>
                <a:gridCol w="1867832"/>
              </a:tblGrid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表名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雇员表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employee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唯一标识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id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整型自增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员工姓名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emp_name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字符串</a:t>
                      </a:r>
                      <a:r>
                        <a:rPr lang="en-US" altLang="zh-CN" sz="1600" dirty="0" smtClean="0"/>
                        <a:t>(15)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入职日期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hire_date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日期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35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在职状态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status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整型</a:t>
                      </a:r>
                      <a:r>
                        <a:rPr lang="en-US" altLang="zh-CN" sz="1600" dirty="0" smtClean="0"/>
                        <a:t>(0-</a:t>
                      </a:r>
                      <a:r>
                        <a:rPr lang="zh-CN" altLang="en-US" sz="1600" dirty="0" smtClean="0"/>
                        <a:t>试用、实习</a:t>
                      </a:r>
                      <a:r>
                        <a:rPr lang="en-US" altLang="zh-CN" sz="1600" dirty="0" smtClean="0"/>
                        <a:t>,1-</a:t>
                      </a:r>
                      <a:r>
                        <a:rPr lang="zh-CN" altLang="en-US" sz="1600" dirty="0" smtClean="0"/>
                        <a:t>正式</a:t>
                      </a:r>
                      <a:r>
                        <a:rPr lang="en-US" altLang="zh-CN" sz="1600" dirty="0" smtClean="0"/>
                        <a:t>,2-</a:t>
                      </a:r>
                      <a:r>
                        <a:rPr lang="zh-CN" altLang="en-US" sz="1600" dirty="0" smtClean="0"/>
                        <a:t>离职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368" y="4283597"/>
            <a:ext cx="8222529" cy="25126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11096" y="3848595"/>
            <a:ext cx="594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如图编辑，可以点击</a:t>
            </a:r>
            <a:r>
              <a:rPr lang="en-US" altLang="zh-CN" dirty="0" smtClean="0"/>
              <a:t>SQL</a:t>
            </a:r>
            <a:r>
              <a:rPr lang="zh-CN" altLang="en-US" dirty="0" smtClean="0"/>
              <a:t>预览查看生成的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命令。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841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68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创建表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035263" y="603523"/>
            <a:ext cx="818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此时发现还没有创建表名，我们点击保存提示输入表名，输入表名创建成功。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85" y="1027924"/>
            <a:ext cx="5865946" cy="19446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60" y="2989351"/>
            <a:ext cx="3398407" cy="11615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627" y="3027682"/>
            <a:ext cx="3409950" cy="6953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36177" y="4205974"/>
            <a:ext cx="720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注意不点预览直接点击保存也可以。表的注释可以点击注释标签添加。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997" y="4708127"/>
            <a:ext cx="4048932" cy="209808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33627" y="4633202"/>
            <a:ext cx="531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在查询窗口使用 </a:t>
            </a:r>
            <a:r>
              <a:rPr lang="en-US" altLang="zh-CN" dirty="0" err="1" smtClean="0"/>
              <a:t>desc</a:t>
            </a:r>
            <a:r>
              <a:rPr lang="en-US" altLang="zh-CN" dirty="0" smtClean="0"/>
              <a:t> employee</a:t>
            </a:r>
            <a:r>
              <a:rPr lang="zh-CN" altLang="en-US" dirty="0" smtClean="0"/>
              <a:t>可以查看表结构。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show create table </a:t>
            </a:r>
            <a:r>
              <a:rPr lang="zh-CN" altLang="en-US" dirty="0" smtClean="0"/>
              <a:t>表名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可以查看创建表语句。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401" y="5279532"/>
            <a:ext cx="5121932" cy="3928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626" y="5808667"/>
            <a:ext cx="5849429" cy="4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6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9214" y="618794"/>
            <a:ext cx="789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</a:t>
            </a:r>
            <a:r>
              <a:rPr lang="zh-CN" altLang="en-US" dirty="0"/>
              <a:t>右键</a:t>
            </a:r>
            <a:r>
              <a:rPr lang="zh-CN" altLang="en-US" dirty="0" smtClean="0"/>
              <a:t>点击需要修改的表，点击设计</a:t>
            </a:r>
            <a:r>
              <a:rPr lang="zh-CN" altLang="en-US" dirty="0"/>
              <a:t>表修改表结构</a:t>
            </a:r>
            <a:r>
              <a:rPr lang="zh-CN" altLang="en-US" dirty="0" smtClean="0"/>
              <a:t>。可以进行新增字段，修改字段类型等等操作。点击</a:t>
            </a:r>
            <a:r>
              <a:rPr lang="en-US" altLang="zh-CN" dirty="0" smtClean="0"/>
              <a:t>SQL</a:t>
            </a:r>
            <a:r>
              <a:rPr lang="zh-CN" altLang="en-US" dirty="0" smtClean="0"/>
              <a:t>预览可以查看生成的修改表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语句。</a:t>
            </a:r>
            <a:endParaRPr lang="en-US" altLang="zh-CN" dirty="0" smtClean="0"/>
          </a:p>
          <a:p>
            <a:r>
              <a:rPr lang="zh-CN" altLang="en-US" dirty="0" smtClean="0"/>
              <a:t>比如我们增加一性别列。字段名</a:t>
            </a:r>
            <a:r>
              <a:rPr lang="en-US" altLang="zh-CN" dirty="0" smtClean="0"/>
              <a:t>gender,</a:t>
            </a:r>
            <a:r>
              <a:rPr lang="zh-CN" altLang="en-US" dirty="0" smtClean="0"/>
              <a:t>字符类型长度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，注释（</a:t>
            </a:r>
            <a:r>
              <a:rPr lang="en-US" altLang="zh-CN" dirty="0" smtClean="0"/>
              <a:t>1-</a:t>
            </a:r>
            <a:r>
              <a:rPr lang="zh-CN" altLang="en-US" dirty="0" smtClean="0"/>
              <a:t>男</a:t>
            </a:r>
            <a:r>
              <a:rPr lang="en-US" altLang="zh-CN" dirty="0" smtClean="0"/>
              <a:t>,2-</a:t>
            </a:r>
            <a:r>
              <a:rPr lang="zh-CN" altLang="en-US" dirty="0" smtClean="0"/>
              <a:t>女）。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4243" y="36209"/>
            <a:ext cx="431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</a:t>
            </a:r>
            <a:r>
              <a:rPr lang="en-US" altLang="zh-CN" sz="2800" b="1" dirty="0" err="1" smtClean="0"/>
              <a:t>Navicat</a:t>
            </a:r>
            <a:r>
              <a:rPr lang="zh-CN" altLang="en-US" sz="2800" b="1" dirty="0" smtClean="0"/>
              <a:t>修改表结构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9" y="2072655"/>
            <a:ext cx="3018981" cy="40993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982" y="1786156"/>
            <a:ext cx="8447551" cy="17668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28080" y="3908199"/>
            <a:ext cx="307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点击删除表可以删除此表。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1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数据库概述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479729" y="656095"/>
            <a:ext cx="702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按照类型，分为关系型数据库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与非关系型数据库非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79729" y="948231"/>
            <a:ext cx="240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关系型数据库实质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26" y="1317437"/>
            <a:ext cx="6225678" cy="26393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525" y="3986914"/>
            <a:ext cx="6225679" cy="4780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525" y="5906462"/>
            <a:ext cx="6225679" cy="73306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82525" y="5531033"/>
            <a:ext cx="20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非关系型数据库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525" y="4491215"/>
            <a:ext cx="4334674" cy="10459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663" y="4225945"/>
            <a:ext cx="4758716" cy="12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431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SQL</a:t>
            </a:r>
            <a:r>
              <a:rPr lang="zh-CN" altLang="en-US" sz="2800" b="1" dirty="0" smtClean="0"/>
              <a:t>书写规则与规范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9185329" y="1270862"/>
            <a:ext cx="2350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\g,\G</a:t>
            </a:r>
            <a:r>
              <a:rPr lang="zh-CN" altLang="en-US" dirty="0" smtClean="0">
                <a:solidFill>
                  <a:srgbClr val="FF0000"/>
                </a:solidFill>
              </a:rPr>
              <a:t>是在命令行使用，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Navicat</a:t>
            </a:r>
            <a:r>
              <a:rPr lang="zh-CN" altLang="en-US" b="1" dirty="0" smtClean="0">
                <a:solidFill>
                  <a:srgbClr val="FF0000"/>
                </a:solidFill>
              </a:rPr>
              <a:t>等图形工具中会报错，还是用分号；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57" y="540360"/>
            <a:ext cx="6344312" cy="29542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7" y="3475569"/>
            <a:ext cx="6693103" cy="3205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51" y="3475569"/>
            <a:ext cx="1347464" cy="3775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910" y="3911304"/>
            <a:ext cx="1181100" cy="409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771" y="4258993"/>
            <a:ext cx="49815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6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新增数据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242088" y="738753"/>
            <a:ext cx="584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方式</a:t>
            </a:r>
            <a:r>
              <a:rPr lang="en-US" altLang="zh-CN" dirty="0" smtClean="0"/>
              <a:t>1.</a:t>
            </a:r>
            <a:r>
              <a:rPr lang="zh-CN" altLang="en-US" dirty="0" smtClean="0"/>
              <a:t>一条一条添加。使用的是</a:t>
            </a:r>
            <a:r>
              <a:rPr lang="en-US" altLang="zh-CN" dirty="0" smtClean="0"/>
              <a:t>insert into…values</a:t>
            </a:r>
            <a:r>
              <a:rPr lang="zh-CN" altLang="en-US" dirty="0" smtClean="0"/>
              <a:t>语句。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88" y="1108085"/>
            <a:ext cx="6467717" cy="174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88" y="3653852"/>
            <a:ext cx="7968803" cy="17668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90427" y="2884147"/>
            <a:ext cx="6519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注意：上面语法由于不指定列名，所以后面每列值都要写上。非必填的可以写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，必填列不能为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值。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242088" y="5610386"/>
            <a:ext cx="78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注意：指定列名时，自增主键可以不必出现在</a:t>
            </a:r>
            <a:r>
              <a:rPr lang="en-US" altLang="zh-CN" dirty="0" err="1" smtClean="0"/>
              <a:t>table_name</a:t>
            </a:r>
            <a:r>
              <a:rPr lang="zh-CN" altLang="en-US" smtClean="0"/>
              <a:t>后面括号中。有默认值的列不具体写入值则取默认值新增。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944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新增数据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870129" y="1041386"/>
            <a:ext cx="9273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Mysql</a:t>
            </a:r>
            <a:r>
              <a:rPr lang="zh-CN" altLang="en-US" dirty="0" smtClean="0"/>
              <a:t>还有一种插入多条方式：</a:t>
            </a:r>
            <a:endParaRPr lang="en-US" altLang="zh-CN" dirty="0" smtClean="0"/>
          </a:p>
          <a:p>
            <a:r>
              <a:rPr lang="en-US" altLang="zh-CN" dirty="0" smtClean="0"/>
              <a:t>insert into </a:t>
            </a:r>
            <a:r>
              <a:rPr lang="en-US" altLang="zh-CN" dirty="0" err="1" smtClean="0"/>
              <a:t>table_name</a:t>
            </a:r>
            <a:r>
              <a:rPr lang="en-US" altLang="zh-CN" dirty="0" smtClean="0"/>
              <a:t> values(</a:t>
            </a:r>
            <a:r>
              <a:rPr lang="zh-CN" altLang="en-US" dirty="0" smtClean="0"/>
              <a:t>值</a:t>
            </a:r>
            <a:r>
              <a:rPr lang="en-US" altLang="zh-CN" dirty="0" smtClean="0"/>
              <a:t>1,</a:t>
            </a:r>
            <a:r>
              <a:rPr lang="zh-CN" altLang="en-US" dirty="0" smtClean="0"/>
              <a:t>值</a:t>
            </a:r>
            <a:r>
              <a:rPr lang="en-US" altLang="zh-CN" dirty="0" smtClean="0"/>
              <a:t>2,</a:t>
            </a:r>
            <a:r>
              <a:rPr lang="en-US" altLang="zh-CN" dirty="0"/>
              <a:t> </a:t>
            </a:r>
            <a:r>
              <a:rPr lang="en-US" altLang="zh-CN" dirty="0" smtClean="0"/>
              <a:t>……),</a:t>
            </a:r>
            <a:r>
              <a:rPr lang="en-US" altLang="zh-CN" dirty="0"/>
              <a:t> (</a:t>
            </a:r>
            <a:r>
              <a:rPr lang="zh-CN" altLang="en-US" dirty="0"/>
              <a:t>值</a:t>
            </a:r>
            <a:r>
              <a:rPr lang="en-US" altLang="zh-CN" dirty="0"/>
              <a:t>1,</a:t>
            </a:r>
            <a:r>
              <a:rPr lang="zh-CN" altLang="en-US" dirty="0"/>
              <a:t>值</a:t>
            </a:r>
            <a:r>
              <a:rPr lang="en-US" altLang="zh-CN" dirty="0"/>
              <a:t>2, </a:t>
            </a:r>
            <a:r>
              <a:rPr lang="en-US" altLang="zh-CN" dirty="0" smtClean="0"/>
              <a:t>……),</a:t>
            </a:r>
            <a:r>
              <a:rPr lang="en-US" altLang="zh-CN" dirty="0"/>
              <a:t> </a:t>
            </a:r>
            <a:r>
              <a:rPr lang="en-US" altLang="zh-CN" dirty="0" smtClean="0"/>
              <a:t>……;</a:t>
            </a:r>
          </a:p>
          <a:p>
            <a:r>
              <a:rPr lang="zh-CN" altLang="en-US" dirty="0" smtClean="0"/>
              <a:t>或者</a:t>
            </a:r>
            <a:endParaRPr lang="en-US" altLang="zh-CN" dirty="0" smtClean="0"/>
          </a:p>
          <a:p>
            <a:r>
              <a:rPr lang="en-US" altLang="zh-CN" dirty="0"/>
              <a:t>insert into </a:t>
            </a:r>
            <a:r>
              <a:rPr lang="en-US" altLang="zh-CN" dirty="0" err="1"/>
              <a:t>table_name</a:t>
            </a:r>
            <a:r>
              <a:rPr lang="en-US" altLang="zh-CN" dirty="0"/>
              <a:t>(</a:t>
            </a:r>
            <a:r>
              <a:rPr lang="zh-CN" altLang="en-US" dirty="0"/>
              <a:t>列</a:t>
            </a:r>
            <a:r>
              <a:rPr lang="en-US" altLang="zh-CN" dirty="0"/>
              <a:t>1,</a:t>
            </a:r>
            <a:r>
              <a:rPr lang="zh-CN" altLang="en-US" dirty="0"/>
              <a:t>列</a:t>
            </a:r>
            <a:r>
              <a:rPr lang="en-US" altLang="zh-CN" dirty="0"/>
              <a:t>2,……) values(</a:t>
            </a:r>
            <a:r>
              <a:rPr lang="zh-CN" altLang="en-US" dirty="0"/>
              <a:t>值</a:t>
            </a:r>
            <a:r>
              <a:rPr lang="en-US" altLang="zh-CN" dirty="0"/>
              <a:t>1,</a:t>
            </a:r>
            <a:r>
              <a:rPr lang="zh-CN" altLang="en-US" dirty="0"/>
              <a:t>值</a:t>
            </a:r>
            <a:r>
              <a:rPr lang="en-US" altLang="zh-CN" dirty="0"/>
              <a:t>2, ……), (</a:t>
            </a:r>
            <a:r>
              <a:rPr lang="zh-CN" altLang="en-US" dirty="0"/>
              <a:t>值</a:t>
            </a:r>
            <a:r>
              <a:rPr lang="en-US" altLang="zh-CN" dirty="0"/>
              <a:t>1,</a:t>
            </a:r>
            <a:r>
              <a:rPr lang="zh-CN" altLang="en-US" dirty="0"/>
              <a:t>值</a:t>
            </a:r>
            <a:r>
              <a:rPr lang="en-US" altLang="zh-CN" dirty="0"/>
              <a:t>2, ……), </a:t>
            </a:r>
            <a:r>
              <a:rPr lang="en-US" altLang="zh-CN" dirty="0" smtClean="0"/>
              <a:t>……;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1870129" y="3924003"/>
            <a:ext cx="547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方式</a:t>
            </a:r>
            <a:r>
              <a:rPr lang="en-US" altLang="zh-CN" dirty="0" smtClean="0"/>
              <a:t>2.</a:t>
            </a:r>
            <a:r>
              <a:rPr lang="zh-CN" altLang="en-US" dirty="0" smtClean="0"/>
              <a:t> 使用的是</a:t>
            </a:r>
            <a:r>
              <a:rPr lang="en-US" altLang="zh-CN" dirty="0" smtClean="0"/>
              <a:t>insert into…select </a:t>
            </a:r>
            <a:r>
              <a:rPr lang="zh-CN" altLang="en-US" dirty="0" smtClean="0"/>
              <a:t>语句。</a:t>
            </a:r>
            <a:endParaRPr lang="en-US" altLang="zh-CN" dirty="0" smtClean="0"/>
          </a:p>
          <a:p>
            <a:r>
              <a:rPr lang="zh-CN" altLang="en-US" dirty="0"/>
              <a:t>这种</a:t>
            </a:r>
            <a:r>
              <a:rPr lang="zh-CN" altLang="en-US" dirty="0" smtClean="0"/>
              <a:t>方式在我们学完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查询语句后再介绍。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✳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335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更新数据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53" y="800846"/>
            <a:ext cx="7160217" cy="16641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42453" y="2680040"/>
            <a:ext cx="70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也可以一次性修改多个列的值，用英文逗号隔开。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52" y="3264375"/>
            <a:ext cx="7160217" cy="11813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8617" y="4721817"/>
            <a:ext cx="71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条件</a:t>
            </a:r>
            <a:r>
              <a:rPr lang="zh-CN" altLang="en-US" dirty="0"/>
              <a:t>的</a:t>
            </a:r>
            <a:r>
              <a:rPr lang="zh-CN" altLang="en-US" dirty="0" smtClean="0"/>
              <a:t>多样化与查询语句条件规则一致，具体在查询语法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中讲解。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20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删除数据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82" y="613073"/>
            <a:ext cx="5522886" cy="18055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6782" y="2593383"/>
            <a:ext cx="7052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删除数据分为物理删除与逻辑删除。</a:t>
            </a:r>
            <a:endParaRPr lang="en-US" altLang="zh-CN" dirty="0" smtClean="0"/>
          </a:p>
          <a:p>
            <a:r>
              <a:rPr lang="en-US" altLang="zh-CN" dirty="0" smtClean="0"/>
              <a:t>delete from </a:t>
            </a:r>
            <a:r>
              <a:rPr lang="zh-CN" altLang="en-US" dirty="0" smtClean="0"/>
              <a:t>是物理删除语句，删除之后数据不可恢复，谨慎使用。</a:t>
            </a:r>
            <a:endParaRPr lang="en-US" altLang="zh-CN" dirty="0" smtClean="0"/>
          </a:p>
          <a:p>
            <a:r>
              <a:rPr lang="zh-CN" altLang="en-US" dirty="0" smtClean="0"/>
              <a:t>逻辑删除是实际上之数据表中有一列为逻辑删除列，比如列名</a:t>
            </a:r>
            <a:r>
              <a:rPr lang="en-US" altLang="zh-CN" dirty="0" smtClean="0"/>
              <a:t>deleted</a:t>
            </a:r>
            <a:r>
              <a:rPr lang="zh-CN" altLang="en-US" dirty="0" smtClean="0"/>
              <a:t>，值</a:t>
            </a:r>
            <a:r>
              <a:rPr lang="en-US" altLang="zh-CN" dirty="0" smtClean="0"/>
              <a:t>0-</a:t>
            </a:r>
            <a:r>
              <a:rPr lang="zh-CN" altLang="en-US" dirty="0" smtClean="0"/>
              <a:t>未删除</a:t>
            </a:r>
            <a:r>
              <a:rPr lang="en-US" altLang="zh-CN" dirty="0" smtClean="0"/>
              <a:t>,1-</a:t>
            </a:r>
            <a:r>
              <a:rPr lang="zh-CN" altLang="en-US" dirty="0" smtClean="0"/>
              <a:t>已删除，平时我们查询此表的时候，都加一个条件</a:t>
            </a:r>
            <a:r>
              <a:rPr lang="en-US" altLang="zh-CN" dirty="0" smtClean="0"/>
              <a:t>deleted=0</a:t>
            </a:r>
            <a:r>
              <a:rPr lang="zh-CN" altLang="en-US" dirty="0" smtClean="0"/>
              <a:t>，执行逻辑删除时，使用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语句将</a:t>
            </a:r>
            <a:r>
              <a:rPr lang="en-US" altLang="zh-CN" dirty="0" smtClean="0"/>
              <a:t>deleted</a:t>
            </a:r>
            <a:r>
              <a:rPr lang="zh-CN" altLang="en-US" dirty="0" smtClean="0"/>
              <a:t>字段改为</a:t>
            </a:r>
            <a:r>
              <a:rPr lang="en-US" altLang="zh-CN" dirty="0" smtClean="0"/>
              <a:t>1</a:t>
            </a:r>
            <a:r>
              <a:rPr lang="zh-CN" altLang="en-US" dirty="0"/>
              <a:t>，</a:t>
            </a:r>
            <a:r>
              <a:rPr lang="zh-CN" altLang="en-US" dirty="0" smtClean="0"/>
              <a:t>这样平时查询就查不到了。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78617" y="4721817"/>
            <a:ext cx="71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条件</a:t>
            </a:r>
            <a:r>
              <a:rPr lang="zh-CN" altLang="en-US" dirty="0"/>
              <a:t>的</a:t>
            </a:r>
            <a:r>
              <a:rPr lang="zh-CN" altLang="en-US" dirty="0" smtClean="0"/>
              <a:t>多样化与查询语句条件规则一致，具体在查询语法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中讲解。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742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截断数据</a:t>
            </a:r>
            <a:endParaRPr lang="zh-CN" altLang="en-US" sz="2800" b="1" dirty="0"/>
          </a:p>
        </p:txBody>
      </p:sp>
      <p:sp>
        <p:nvSpPr>
          <p:cNvPr id="2" name="矩形 1"/>
          <p:cNvSpPr/>
          <p:nvPr/>
        </p:nvSpPr>
        <p:spPr>
          <a:xfrm>
            <a:off x="2551993" y="821433"/>
            <a:ext cx="26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TRUNCATE TABLE 表名</a:t>
            </a:r>
            <a:r>
              <a:rPr lang="zh-CN" altLang="en-US" dirty="0" smtClean="0"/>
              <a:t>;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93" y="1378057"/>
            <a:ext cx="2895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93" y="2174949"/>
            <a:ext cx="6600825" cy="1866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51992" y="4432515"/>
            <a:ext cx="555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截断数据比</a:t>
            </a:r>
            <a:r>
              <a:rPr lang="en-US" altLang="zh-CN" dirty="0" smtClean="0"/>
              <a:t>delete from </a:t>
            </a:r>
            <a:r>
              <a:rPr lang="zh-CN" altLang="en-US" dirty="0" smtClean="0"/>
              <a:t>表名 </a:t>
            </a:r>
            <a:r>
              <a:rPr lang="zh-CN" altLang="en-US" dirty="0"/>
              <a:t>不</a:t>
            </a:r>
            <a:r>
              <a:rPr lang="zh-CN" altLang="en-US" dirty="0" smtClean="0"/>
              <a:t>加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效率高。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2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32880" y="299680"/>
            <a:ext cx="4138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练习</a:t>
            </a:r>
            <a:r>
              <a:rPr lang="en-US" altLang="zh-CN" sz="2800" b="1" dirty="0" smtClean="0"/>
              <a:t>1-</a:t>
            </a:r>
            <a:r>
              <a:rPr lang="zh-CN" altLang="en-US" sz="2800" b="1" dirty="0"/>
              <a:t>建</a:t>
            </a:r>
            <a:r>
              <a:rPr lang="zh-CN" altLang="en-US" sz="2800" b="1" dirty="0" smtClean="0"/>
              <a:t>表，增删改练习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79" y="1409428"/>
            <a:ext cx="10538848" cy="51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3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8" y="334989"/>
            <a:ext cx="114681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0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4" y="1619653"/>
            <a:ext cx="112585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0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843046" y="692414"/>
            <a:ext cx="24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最基本的查询语句。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392" y="2281236"/>
            <a:ext cx="4963527" cy="44413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92" y="538526"/>
            <a:ext cx="6524625" cy="1609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43045" y="2322171"/>
            <a:ext cx="24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从某个表中查询。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63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7864" y="61993"/>
            <a:ext cx="291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的下载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565329" y="656452"/>
            <a:ext cx="4778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下载地址：官网 </a:t>
            </a:r>
            <a:r>
              <a:rPr lang="en-US" altLang="zh-CN" dirty="0" smtClean="0">
                <a:hlinkClick r:id="rId2"/>
              </a:rPr>
              <a:t>https://www.mysql.com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打开官网点击</a:t>
            </a:r>
            <a:r>
              <a:rPr lang="en-US" altLang="zh-CN" dirty="0" smtClean="0"/>
              <a:t>downloads</a:t>
            </a:r>
            <a:r>
              <a:rPr lang="zh-CN" altLang="en-US" dirty="0" smtClean="0"/>
              <a:t>，然后点击下图</a:t>
            </a:r>
            <a:r>
              <a:rPr lang="en-US" altLang="zh-CN" dirty="0" smtClean="0"/>
              <a:t>MySQL Community(GPL) Downloads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90" y="2020355"/>
            <a:ext cx="5504434" cy="9108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90" y="2931231"/>
            <a:ext cx="5504434" cy="39013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61695" y="1470040"/>
            <a:ext cx="379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MySQL Community Server</a:t>
            </a:r>
            <a:r>
              <a:rPr lang="zh-CN" altLang="en-US" dirty="0" smtClean="0"/>
              <a:t>进入社区版下载。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055" y="2306620"/>
            <a:ext cx="5746945" cy="33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6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4243" y="36209"/>
            <a:ext cx="343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DML-</a:t>
            </a:r>
            <a:r>
              <a:rPr lang="zh-CN" altLang="en-US" sz="2800" b="1" dirty="0" smtClean="0"/>
              <a:t>查询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3659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06" y="980522"/>
            <a:ext cx="8629895" cy="58361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32880" y="299680"/>
            <a:ext cx="4138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练习</a:t>
            </a:r>
            <a:r>
              <a:rPr lang="en-US" altLang="zh-CN" sz="2800" b="1" dirty="0" smtClean="0"/>
              <a:t>2-</a:t>
            </a:r>
            <a:r>
              <a:rPr lang="zh-CN" altLang="en-US" sz="2800" b="1" dirty="0"/>
              <a:t>查询</a:t>
            </a:r>
            <a:r>
              <a:rPr lang="zh-CN" altLang="en-US" sz="2800" b="1" dirty="0" smtClean="0"/>
              <a:t>练习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85411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0" y="1412606"/>
            <a:ext cx="112585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3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3132" y="82658"/>
            <a:ext cx="476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的下载</a:t>
            </a:r>
            <a:r>
              <a:rPr lang="en-US" altLang="zh-CN" sz="2800" b="1" dirty="0" smtClean="0"/>
              <a:t>-Windows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2386738" y="741165"/>
            <a:ext cx="5579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5.7.44,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300M+</a:t>
            </a:r>
            <a:r>
              <a:rPr lang="zh-CN" altLang="en-US" dirty="0" smtClean="0"/>
              <a:t>大小的离线版，下载。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81" y="1470315"/>
            <a:ext cx="8578606" cy="494465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86738" y="1100983"/>
            <a:ext cx="55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安装过程中设置的密码不要忘记。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81" y="6414968"/>
            <a:ext cx="9696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5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3132" y="82658"/>
            <a:ext cx="476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的下载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84" y="1550662"/>
            <a:ext cx="9216325" cy="3720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21058" y="697424"/>
            <a:ext cx="676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macOS</a:t>
            </a:r>
            <a:r>
              <a:rPr lang="zh-CN" altLang="en-US" dirty="0" smtClean="0"/>
              <a:t>系统选择</a:t>
            </a:r>
            <a:r>
              <a:rPr lang="en-US" altLang="zh-CN" dirty="0" smtClean="0"/>
              <a:t>5.7.31</a:t>
            </a:r>
            <a:r>
              <a:rPr lang="zh-CN" altLang="en-US" dirty="0" smtClean="0"/>
              <a:t>版本，选择</a:t>
            </a:r>
            <a:r>
              <a:rPr lang="en-US" altLang="zh-CN" dirty="0" err="1" smtClean="0"/>
              <a:t>macOS</a:t>
            </a:r>
            <a:r>
              <a:rPr lang="zh-CN" altLang="en-US" dirty="0" smtClean="0"/>
              <a:t>系统，下载</a:t>
            </a:r>
            <a:r>
              <a:rPr lang="en-US" altLang="zh-CN" dirty="0" smtClean="0"/>
              <a:t>DMG</a:t>
            </a:r>
            <a:r>
              <a:rPr lang="zh-CN" altLang="en-US" dirty="0" smtClean="0"/>
              <a:t>格式。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83" y="5271312"/>
            <a:ext cx="9216325" cy="3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6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20690" y="87824"/>
            <a:ext cx="684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r>
              <a:rPr lang="en-US" altLang="zh-CN" sz="2800" b="1" dirty="0" smtClean="0"/>
              <a:t>&amp;</a:t>
            </a:r>
            <a:r>
              <a:rPr lang="zh-CN" altLang="en-US" sz="2800" b="1" dirty="0" smtClean="0"/>
              <a:t>密码错误情况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366075" y="764583"/>
            <a:ext cx="693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安装时最后一步时不要着急点下一步关闭，记住临时生成的密码。</a:t>
            </a:r>
            <a:endParaRPr lang="en-US" altLang="zh-CN" dirty="0" smtClean="0"/>
          </a:p>
          <a:p>
            <a:r>
              <a:rPr lang="zh-CN" altLang="en-US" dirty="0" smtClean="0"/>
              <a:t>如果忘记密码参考下面。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96" y="1466616"/>
            <a:ext cx="7074184" cy="53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9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33233" y="170482"/>
            <a:ext cx="7273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Mysql</a:t>
            </a:r>
            <a:r>
              <a:rPr lang="zh-CN" altLang="en-US" sz="2800" b="1" dirty="0" smtClean="0"/>
              <a:t>的安装</a:t>
            </a:r>
            <a:r>
              <a:rPr lang="en-US" altLang="zh-CN" sz="2800" b="1" dirty="0" smtClean="0"/>
              <a:t>-</a:t>
            </a:r>
            <a:r>
              <a:rPr lang="en-US" altLang="zh-CN" sz="2800" b="1" dirty="0" err="1" smtClean="0"/>
              <a:t>MacOS</a:t>
            </a:r>
            <a:r>
              <a:rPr lang="zh-CN" altLang="en-US" sz="2800" b="1" dirty="0" smtClean="0"/>
              <a:t>系统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密码错误</a:t>
            </a:r>
            <a:r>
              <a:rPr lang="zh-CN" altLang="en-US" sz="2800" b="1" dirty="0" smtClean="0"/>
              <a:t>情况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69" y="1318165"/>
            <a:ext cx="7327324" cy="54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60976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1290</TotalTime>
  <Words>1793</Words>
  <Application>Microsoft Office PowerPoint</Application>
  <PresentationFormat>宽屏</PresentationFormat>
  <Paragraphs>160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7" baseType="lpstr">
      <vt:lpstr>幼圆</vt:lpstr>
      <vt:lpstr>Arial</vt:lpstr>
      <vt:lpstr>Century Gothic</vt:lpstr>
      <vt:lpstr>Wingdings 3</vt:lpstr>
      <vt:lpstr>丝状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wl</dc:creator>
  <cp:lastModifiedBy>wl</cp:lastModifiedBy>
  <cp:revision>123</cp:revision>
  <dcterms:created xsi:type="dcterms:W3CDTF">2024-09-15T10:56:23Z</dcterms:created>
  <dcterms:modified xsi:type="dcterms:W3CDTF">2024-09-24T14:32:07Z</dcterms:modified>
</cp:coreProperties>
</file>